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6" r:id="rId1"/>
  </p:sldMasterIdLst>
  <p:sldIdLst>
    <p:sldId id="265" r:id="rId2"/>
    <p:sldId id="256" r:id="rId3"/>
    <p:sldId id="257" r:id="rId4"/>
    <p:sldId id="258" r:id="rId5"/>
    <p:sldId id="259" r:id="rId6"/>
    <p:sldId id="262" r:id="rId7"/>
    <p:sldId id="263" r:id="rId8"/>
    <p:sldId id="264" r:id="rId9"/>
    <p:sldId id="266" r:id="rId10"/>
    <p:sldId id="260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D63A"/>
    <a:srgbClr val="2F5A12"/>
    <a:srgbClr val="007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718" autoAdjust="0"/>
  </p:normalViewPr>
  <p:slideViewPr>
    <p:cSldViewPr snapToGrid="0">
      <p:cViewPr>
        <p:scale>
          <a:sx n="118" d="100"/>
          <a:sy n="118" d="100"/>
        </p:scale>
        <p:origin x="-282" y="-7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7D73A-0976-4439-9D7F-9D560E2E2A8E}" type="datetimeFigureOut">
              <a:rPr lang="ru-RU" smtClean="0"/>
              <a:pPr/>
              <a:t>17.08.2016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E2154-52FD-43C4-A8ED-C2533B7C98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3324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7D73A-0976-4439-9D7F-9D560E2E2A8E}" type="datetimeFigureOut">
              <a:rPr lang="ru-RU" smtClean="0"/>
              <a:pPr/>
              <a:t>17.08.2016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E2154-52FD-43C4-A8ED-C2533B7C98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416647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7D73A-0976-4439-9D7F-9D560E2E2A8E}" type="datetimeFigureOut">
              <a:rPr lang="ru-RU" smtClean="0"/>
              <a:pPr/>
              <a:t>17.08.2016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E2154-52FD-43C4-A8ED-C2533B7C98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5751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7D73A-0976-4439-9D7F-9D560E2E2A8E}" type="datetimeFigureOut">
              <a:rPr lang="ru-RU" smtClean="0"/>
              <a:pPr/>
              <a:t>17.08.2016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E2154-52FD-43C4-A8ED-C2533B7C98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489658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7D73A-0976-4439-9D7F-9D560E2E2A8E}" type="datetimeFigureOut">
              <a:rPr lang="ru-RU" smtClean="0"/>
              <a:pPr/>
              <a:t>17.08.2016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E2154-52FD-43C4-A8ED-C2533B7C98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1855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7D73A-0976-4439-9D7F-9D560E2E2A8E}" type="datetimeFigureOut">
              <a:rPr lang="ru-RU" smtClean="0"/>
              <a:pPr/>
              <a:t>17.08.2016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E2154-52FD-43C4-A8ED-C2533B7C98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0094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7D73A-0976-4439-9D7F-9D560E2E2A8E}" type="datetimeFigureOut">
              <a:rPr lang="ru-RU" smtClean="0"/>
              <a:pPr/>
              <a:t>17.08.2016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E2154-52FD-43C4-A8ED-C2533B7C98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5069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7D73A-0976-4439-9D7F-9D560E2E2A8E}" type="datetimeFigureOut">
              <a:rPr lang="ru-RU" smtClean="0"/>
              <a:pPr/>
              <a:t>17.08.2016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E2154-52FD-43C4-A8ED-C2533B7C98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48062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7D73A-0976-4439-9D7F-9D560E2E2A8E}" type="datetimeFigureOut">
              <a:rPr lang="ru-RU" smtClean="0"/>
              <a:pPr/>
              <a:t>17.08.2016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E2154-52FD-43C4-A8ED-C2533B7C98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7731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7D73A-0976-4439-9D7F-9D560E2E2A8E}" type="datetimeFigureOut">
              <a:rPr lang="ru-RU" smtClean="0"/>
              <a:pPr/>
              <a:t>17.08.2016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E2154-52FD-43C4-A8ED-C2533B7C98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48257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7D73A-0976-4439-9D7F-9D560E2E2A8E}" type="datetimeFigureOut">
              <a:rPr lang="ru-RU" smtClean="0"/>
              <a:pPr/>
              <a:t>17.08.2016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E2154-52FD-43C4-A8ED-C2533B7C98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76752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7D73A-0976-4439-9D7F-9D560E2E2A8E}" type="datetimeFigureOut">
              <a:rPr lang="ru-RU" smtClean="0"/>
              <a:pPr/>
              <a:t>17.08.2016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E2154-52FD-43C4-A8ED-C2533B7C98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160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7D73A-0976-4439-9D7F-9D560E2E2A8E}" type="datetimeFigureOut">
              <a:rPr lang="ru-RU" smtClean="0"/>
              <a:pPr/>
              <a:t>17.08.2016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E2154-52FD-43C4-A8ED-C2533B7C986D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150387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7D73A-0976-4439-9D7F-9D560E2E2A8E}" type="datetimeFigureOut">
              <a:rPr lang="ru-RU" smtClean="0"/>
              <a:pPr/>
              <a:t>17.08.2016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E2154-52FD-43C4-A8ED-C2533B7C98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3593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7D73A-0976-4439-9D7F-9D560E2E2A8E}" type="datetimeFigureOut">
              <a:rPr lang="ru-RU" smtClean="0"/>
              <a:pPr/>
              <a:t>17.08.2016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E2154-52FD-43C4-A8ED-C2533B7C98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8701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47D73A-0976-4439-9D7F-9D560E2E2A8E}" type="datetimeFigureOut">
              <a:rPr lang="ru-RU" smtClean="0"/>
              <a:pPr/>
              <a:t>17.08.2016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E2154-52FD-43C4-A8ED-C2533B7C98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1664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47D73A-0976-4439-9D7F-9D560E2E2A8E}" type="datetimeFigureOut">
              <a:rPr lang="ru-RU" smtClean="0"/>
              <a:pPr/>
              <a:t>17.08.2016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6CBE2154-52FD-43C4-A8ED-C2533B7C986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88464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  <p:sldLayoutId id="2147483708" r:id="rId2"/>
    <p:sldLayoutId id="2147483709" r:id="rId3"/>
    <p:sldLayoutId id="2147483710" r:id="rId4"/>
    <p:sldLayoutId id="2147483711" r:id="rId5"/>
    <p:sldLayoutId id="2147483712" r:id="rId6"/>
    <p:sldLayoutId id="2147483713" r:id="rId7"/>
    <p:sldLayoutId id="2147483714" r:id="rId8"/>
    <p:sldLayoutId id="2147483715" r:id="rId9"/>
    <p:sldLayoutId id="2147483716" r:id="rId10"/>
    <p:sldLayoutId id="2147483717" r:id="rId11"/>
    <p:sldLayoutId id="2147483718" r:id="rId12"/>
    <p:sldLayoutId id="2147483719" r:id="rId13"/>
    <p:sldLayoutId id="2147483720" r:id="rId14"/>
    <p:sldLayoutId id="2147483721" r:id="rId15"/>
    <p:sldLayoutId id="2147483722" r:id="rId16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AutoShape 8" descr="https://apf.mail.ru/cgi-bin/readmsg/319965-1366x768.jpg?id=14392733950000000402%3B0%3B1&amp;x-email=madou215%40mail.ru&amp;exif=1&amp;bs=2000&amp;bl=188091&amp;ct=image%2Fjpeg&amp;cn=319965-1366x768.jpg&amp;cte=binary"/>
          <p:cNvSpPr>
            <a:spLocks noGrp="1" noChangeAspect="1" noChangeArrowheads="1"/>
          </p:cNvSpPr>
          <p:nvPr>
            <p:ph type="ctrTitle"/>
          </p:nvPr>
        </p:nvSpPr>
        <p:spPr bwMode="auto"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4653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3478727" y="584048"/>
            <a:ext cx="7897739" cy="206210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22225">
                  <a:solidFill>
                    <a:srgbClr val="2F5A12"/>
                  </a:solidFill>
                  <a:prstDash val="solid"/>
                </a:ln>
                <a:solidFill>
                  <a:srgbClr val="79D63A"/>
                </a:solidFill>
                <a:latin typeface="Ampir Deco" pitchFamily="2" charset="0"/>
              </a:rPr>
              <a:t>МБДОУ  Сабинский детский сад </a:t>
            </a:r>
          </a:p>
          <a:p>
            <a:pPr algn="ctr"/>
            <a:r>
              <a:rPr lang="ru-RU" sz="3200" b="1" dirty="0" smtClean="0">
                <a:ln w="22225">
                  <a:solidFill>
                    <a:srgbClr val="2F5A12"/>
                  </a:solidFill>
                  <a:prstDash val="solid"/>
                </a:ln>
                <a:solidFill>
                  <a:srgbClr val="79D63A"/>
                </a:solidFill>
                <a:latin typeface="Ampir Deco" pitchFamily="2" charset="0"/>
              </a:rPr>
              <a:t>общеразвивающего вида №4 «Кынгырау» </a:t>
            </a:r>
          </a:p>
          <a:p>
            <a:pPr algn="ctr"/>
            <a:r>
              <a:rPr lang="ru-RU" sz="3200" b="1" dirty="0" err="1" smtClean="0">
                <a:ln w="22225">
                  <a:solidFill>
                    <a:srgbClr val="2F5A12"/>
                  </a:solidFill>
                  <a:prstDash val="solid"/>
                </a:ln>
                <a:solidFill>
                  <a:srgbClr val="79D63A"/>
                </a:solidFill>
                <a:latin typeface="Ampir Deco" pitchFamily="2" charset="0"/>
              </a:rPr>
              <a:t>п.г.т</a:t>
            </a:r>
            <a:r>
              <a:rPr lang="ru-RU" sz="3200" b="1" dirty="0" smtClean="0">
                <a:ln w="22225">
                  <a:solidFill>
                    <a:srgbClr val="2F5A12"/>
                  </a:solidFill>
                  <a:prstDash val="solid"/>
                </a:ln>
                <a:solidFill>
                  <a:srgbClr val="79D63A"/>
                </a:solidFill>
                <a:latin typeface="Ampir Deco" pitchFamily="2" charset="0"/>
              </a:rPr>
              <a:t>. Богатые </a:t>
            </a:r>
            <a:r>
              <a:rPr lang="ru-RU" sz="3200" b="1" dirty="0" err="1" smtClean="0">
                <a:ln w="22225">
                  <a:solidFill>
                    <a:srgbClr val="2F5A12"/>
                  </a:solidFill>
                  <a:prstDash val="solid"/>
                </a:ln>
                <a:solidFill>
                  <a:srgbClr val="79D63A"/>
                </a:solidFill>
                <a:latin typeface="Ampir Deco" pitchFamily="2" charset="0"/>
              </a:rPr>
              <a:t>сабы</a:t>
            </a:r>
            <a:endParaRPr lang="ru-RU" sz="3200" b="1" dirty="0" smtClean="0">
              <a:ln w="22225">
                <a:solidFill>
                  <a:srgbClr val="2F5A12"/>
                </a:solidFill>
                <a:prstDash val="solid"/>
              </a:ln>
              <a:solidFill>
                <a:srgbClr val="79D63A"/>
              </a:solidFill>
              <a:latin typeface="Ampir Deco" pitchFamily="2" charset="0"/>
            </a:endParaRPr>
          </a:p>
          <a:p>
            <a:pPr algn="ctr"/>
            <a:r>
              <a:rPr lang="ru-RU" sz="3200" b="1" dirty="0" smtClean="0">
                <a:ln w="22225">
                  <a:solidFill>
                    <a:srgbClr val="2F5A12"/>
                  </a:solidFill>
                  <a:prstDash val="solid"/>
                </a:ln>
                <a:solidFill>
                  <a:srgbClr val="79D63A"/>
                </a:solidFill>
                <a:latin typeface="Ampir Deco" pitchFamily="2" charset="0"/>
              </a:rPr>
              <a:t> Сабинского муниципального района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142078" y="2365910"/>
            <a:ext cx="6590923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ru-RU" b="1" dirty="0">
              <a:ln w="22225">
                <a:solidFill>
                  <a:srgbClr val="2F5A12"/>
                </a:solidFill>
                <a:prstDash val="solid"/>
              </a:ln>
              <a:solidFill>
                <a:srgbClr val="79D63A"/>
              </a:solidFill>
              <a:latin typeface="a_BodoniNova" panose="02070703080705090303" pitchFamily="18" charset="-52"/>
            </a:endParaRPr>
          </a:p>
          <a:p>
            <a:pPr algn="ctr"/>
            <a:r>
              <a:rPr lang="ru-RU" sz="3200" b="1" dirty="0">
                <a:ln w="22225">
                  <a:solidFill>
                    <a:srgbClr val="2F5A12"/>
                  </a:solidFill>
                  <a:prstDash val="solid"/>
                </a:ln>
                <a:solidFill>
                  <a:srgbClr val="79D63A"/>
                </a:solidFill>
                <a:latin typeface="Ampir Deco" pitchFamily="2" charset="0"/>
              </a:rPr>
              <a:t>представляет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72759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10000"/>
    </mc:Choice>
    <mc:Fallback>
      <p:transition spd="slow" advClick="0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74439" y="2872296"/>
            <a:ext cx="9452787" cy="1646302"/>
          </a:xfrm>
        </p:spPr>
        <p:txBody>
          <a:bodyPr/>
          <a:lstStyle/>
          <a:p>
            <a:pPr algn="ctr"/>
            <a:r>
              <a:rPr lang="ru-RU" sz="4800" b="1" dirty="0" smtClean="0"/>
              <a:t>Творческий </a:t>
            </a:r>
            <a:br>
              <a:rPr lang="ru-RU" sz="4800" b="1" dirty="0" smtClean="0"/>
            </a:br>
            <a:r>
              <a:rPr lang="ru-RU" sz="4800" b="1" dirty="0" smtClean="0"/>
              <a:t>отчёт </a:t>
            </a:r>
            <a:br>
              <a:rPr lang="ru-RU" sz="4800" b="1" dirty="0" smtClean="0"/>
            </a:br>
            <a:r>
              <a:rPr lang="ru-RU" sz="4800" b="1" dirty="0" smtClean="0"/>
              <a:t>о деятельности базовой площадки по внедрению </a:t>
            </a:r>
            <a:br>
              <a:rPr lang="ru-RU" sz="4800" b="1" dirty="0" smtClean="0"/>
            </a:br>
            <a:r>
              <a:rPr lang="ru-RU" sz="4800" b="1" dirty="0" smtClean="0"/>
              <a:t>ФГОС ДО МБДОУ Сабинский детский сад №4 «Кынгырау».</a:t>
            </a:r>
            <a:endParaRPr lang="ru-RU" sz="4800" b="1" dirty="0"/>
          </a:p>
        </p:txBody>
      </p:sp>
      <p:pic>
        <p:nvPicPr>
          <p:cNvPr id="5124" name="Picture 4" descr="http://www.wmu.com/userfiles/file/GA/GA%20Journey/Flower%20&amp;%20Heart%20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86" y="4741099"/>
            <a:ext cx="2539914" cy="1995949"/>
          </a:xfrm>
          <a:prstGeom prst="rect">
            <a:avLst/>
          </a:prstGeom>
          <a:noFill/>
          <a:effectLst>
            <a:outerShdw blurRad="50800" dist="50800" dir="5400000" algn="ctr" rotWithShape="0">
              <a:srgbClr val="000000">
                <a:alpha val="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http://www.wmu.com/userfiles/file/GA/GA%20Journey/Flower%20&amp;%20Heart%20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3161" y="118074"/>
            <a:ext cx="1776689" cy="1396181"/>
          </a:xfrm>
          <a:prstGeom prst="rect">
            <a:avLst/>
          </a:prstGeom>
          <a:noFill/>
          <a:effectLst/>
          <a:scene3d>
            <a:camera prst="orthographicFront">
              <a:rot lat="0" lon="0" rev="8400000"/>
            </a:camera>
            <a:lightRig rig="threePt" dir="t"/>
          </a:scene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8607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419477"/>
            <a:ext cx="8596668" cy="13208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Когда «Кынгырау» стал базовой площадкой по внедрению ФГОС ДО, мы призадумались… С чего начать? Что делать? И в какой последовательности?...</a:t>
            </a:r>
            <a:endParaRPr lang="ru-RU" dirty="0"/>
          </a:p>
        </p:txBody>
      </p:sp>
      <p:pic>
        <p:nvPicPr>
          <p:cNvPr id="3074" name="Picture 2" descr="http://transformingkidsministry.files.wordpress.com/2014/02/thinking-boy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55996" y="2669295"/>
            <a:ext cx="4639343" cy="3668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58275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9734" y="309241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Но, глаза бояться , а руки делают. Первым делом мы</a:t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9734" y="1559871"/>
            <a:ext cx="8596668" cy="1473039"/>
          </a:xfrm>
        </p:spPr>
        <p:txBody>
          <a:bodyPr>
            <a:normAutofit/>
          </a:bodyPr>
          <a:lstStyle/>
          <a:p>
            <a:r>
              <a:rPr lang="ru-RU" sz="2400" dirty="0"/>
              <a:t>с</a:t>
            </a:r>
            <a:r>
              <a:rPr lang="ru-RU" sz="2400" dirty="0" smtClean="0"/>
              <a:t>оздали рабочую группу                                   </a:t>
            </a:r>
          </a:p>
          <a:p>
            <a:pPr marL="0" indent="0">
              <a:buNone/>
            </a:pPr>
            <a:r>
              <a:rPr lang="ru-RU" sz="2400" dirty="0" smtClean="0"/>
              <a:t>                  из самых – самых –самых</a:t>
            </a:r>
          </a:p>
          <a:p>
            <a:pPr marL="0" indent="0">
              <a:buNone/>
            </a:pPr>
            <a:r>
              <a:rPr lang="ru-RU" sz="2400" dirty="0"/>
              <a:t>о</a:t>
            </a:r>
            <a:r>
              <a:rPr lang="ru-RU" sz="2400" dirty="0" smtClean="0"/>
              <a:t>пытных, продвинутых и креативных                                          </a:t>
            </a:r>
            <a:endParaRPr lang="ru-RU" sz="2400" dirty="0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898977" y="5254518"/>
            <a:ext cx="8596668" cy="60071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 smtClean="0"/>
              <a:t>составили Дорожную карту по внедрению ФГОС ДО в нашем МБДОУ   (утв. 31.01.2014 г.)</a:t>
            </a:r>
            <a:endParaRPr lang="ru-RU" sz="2400" dirty="0"/>
          </a:p>
        </p:txBody>
      </p:sp>
      <p:sp>
        <p:nvSpPr>
          <p:cNvPr id="5" name="Объект 2"/>
          <p:cNvSpPr txBox="1">
            <a:spLocks/>
          </p:cNvSpPr>
          <p:nvPr/>
        </p:nvSpPr>
        <p:spPr>
          <a:xfrm>
            <a:off x="898977" y="3682822"/>
            <a:ext cx="8596668" cy="60071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dirty="0" smtClean="0"/>
              <a:t>изучили ФГОС ДО и сопутствующие материалы.</a:t>
            </a:r>
            <a:endParaRPr lang="ru-RU" sz="2400" dirty="0"/>
          </a:p>
        </p:txBody>
      </p:sp>
      <p:pic>
        <p:nvPicPr>
          <p:cNvPr id="11" name="Picture 8" descr="http://derzhava.today/wp-content/uploads/2015/02/dokumenty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97351" y="3682822"/>
            <a:ext cx="1205072" cy="8231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7935667" y="1500523"/>
            <a:ext cx="2167999" cy="15397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13" name="Picture 2" descr="http://www.changemakers.com/sites/default/files/changemakers_innovation/profile_images/children_togeth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8773" y="1337453"/>
            <a:ext cx="1750439" cy="1591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134884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76922" y="111659"/>
            <a:ext cx="8596668" cy="1320800"/>
          </a:xfrm>
        </p:spPr>
        <p:txBody>
          <a:bodyPr/>
          <a:lstStyle/>
          <a:p>
            <a:pPr algn="ctr"/>
            <a:r>
              <a:rPr lang="ru-RU" u="sng" dirty="0" smtClean="0"/>
              <a:t>За время работы мы добились следующих результатов:</a:t>
            </a:r>
            <a:endParaRPr lang="ru-RU" u="sng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09423" y="1432459"/>
            <a:ext cx="8846912" cy="499550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200" b="1" dirty="0" smtClean="0">
                <a:solidFill>
                  <a:schemeClr val="tx1"/>
                </a:solidFill>
              </a:rPr>
              <a:t>I </a:t>
            </a:r>
            <a:r>
              <a:rPr lang="ru-RU" sz="2200" b="1" dirty="0" smtClean="0">
                <a:solidFill>
                  <a:schemeClr val="tx1"/>
                </a:solidFill>
              </a:rPr>
              <a:t>Привели в соответствие ФГОС ДО нормативно-правовое  обеспечение  работы МБДОУ:</a:t>
            </a:r>
          </a:p>
          <a:p>
            <a:pPr marL="400050" indent="-400050">
              <a:buAutoNum type="romanUcPeriod"/>
            </a:pPr>
            <a:endParaRPr lang="ru-RU" sz="2200" b="1" dirty="0" smtClean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endParaRPr lang="ru-RU" sz="2200" dirty="0" smtClean="0"/>
          </a:p>
          <a:p>
            <a:pPr>
              <a:buFont typeface="Arial" panose="020B0604020202020204" pitchFamily="34" charset="0"/>
              <a:buChar char="•"/>
            </a:pPr>
            <a:endParaRPr lang="ru-RU" sz="2200" dirty="0" smtClean="0"/>
          </a:p>
          <a:p>
            <a:pPr>
              <a:buFont typeface="Wingdings" panose="05000000000000000000" pitchFamily="2" charset="2"/>
              <a:buChar char="v"/>
            </a:pPr>
            <a:endParaRPr lang="ru-RU" sz="2200" dirty="0" smtClean="0"/>
          </a:p>
          <a:p>
            <a:pPr>
              <a:buFont typeface="Wingdings" panose="05000000000000000000" pitchFamily="2" charset="2"/>
              <a:buChar char="v"/>
            </a:pPr>
            <a:endParaRPr lang="ru-RU" sz="2200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591728" y="2359557"/>
            <a:ext cx="6976969" cy="135701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anose="05000000000000000000" pitchFamily="2" charset="2"/>
              <a:buChar char="v"/>
            </a:pPr>
            <a:r>
              <a:rPr lang="ru-RU" u="sng" dirty="0"/>
              <a:t>Разработали и утвердили: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/>
              <a:t>план внедрения ФГОС </a:t>
            </a:r>
            <a:r>
              <a:rPr lang="ru-RU" dirty="0" smtClean="0"/>
              <a:t>ДО,</a:t>
            </a:r>
            <a:endParaRPr lang="ru-RU" dirty="0"/>
          </a:p>
          <a:p>
            <a:pPr>
              <a:buFont typeface="Arial" panose="020B0604020202020204" pitchFamily="34" charset="0"/>
              <a:buChar char="•"/>
            </a:pPr>
            <a:r>
              <a:rPr lang="ru-RU" dirty="0"/>
              <a:t>локальные акты, регламентирующие введение ФГОС </a:t>
            </a:r>
            <a:r>
              <a:rPr lang="ru-RU" dirty="0" smtClean="0"/>
              <a:t>ДО.</a:t>
            </a:r>
            <a:endParaRPr lang="ru-RU" dirty="0"/>
          </a:p>
          <a:p>
            <a:pPr algn="ctr"/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410664" y="3893494"/>
            <a:ext cx="6976969" cy="133940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Font typeface="Wingdings" panose="05000000000000000000" pitchFamily="2" charset="2"/>
              <a:buChar char="v"/>
            </a:pPr>
            <a:r>
              <a:rPr lang="ru-RU" u="sng" dirty="0">
                <a:solidFill>
                  <a:schemeClr val="bg1"/>
                </a:solidFill>
              </a:rPr>
              <a:t>Внесли изменения в: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1"/>
                </a:solidFill>
              </a:rPr>
              <a:t>Устав </a:t>
            </a:r>
            <a:r>
              <a:rPr lang="ru-RU" dirty="0" smtClean="0">
                <a:solidFill>
                  <a:schemeClr val="bg1"/>
                </a:solidFill>
              </a:rPr>
              <a:t>МБДОУ Сабинский детский сад №4 «Кынгырау»,</a:t>
            </a:r>
            <a:endParaRPr lang="ru-RU" dirty="0">
              <a:solidFill>
                <a:schemeClr val="bg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1"/>
                </a:solidFill>
              </a:rPr>
              <a:t>Должностные инструкции,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dirty="0">
                <a:solidFill>
                  <a:schemeClr val="bg1"/>
                </a:solidFill>
              </a:rPr>
              <a:t>Программу развития </a:t>
            </a:r>
            <a:r>
              <a:rPr lang="ru-RU" dirty="0" smtClean="0">
                <a:solidFill>
                  <a:schemeClr val="bg1"/>
                </a:solidFill>
              </a:rPr>
              <a:t>МБДОУ</a:t>
            </a:r>
            <a:endParaRPr lang="ru-RU" dirty="0">
              <a:solidFill>
                <a:schemeClr val="bg1"/>
              </a:solidFill>
            </a:endParaRPr>
          </a:p>
          <a:p>
            <a:pPr algn="ctr"/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956338" y="5409825"/>
            <a:ext cx="6943220" cy="11950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ru-RU" dirty="0"/>
              <a:t>Сформировали банк данных нормативно – правовых документов, регламентирующих введение и реализацию ФГОС </a:t>
            </a:r>
            <a:r>
              <a:rPr lang="ru-RU" dirty="0" smtClean="0"/>
              <a:t>ДО.</a:t>
            </a:r>
            <a:endParaRPr lang="ru-RU" dirty="0"/>
          </a:p>
          <a:p>
            <a:pPr algn="ctr"/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23107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animBg="1"/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5318" y="282669"/>
            <a:ext cx="8846912" cy="63716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b="1" dirty="0" smtClean="0">
                <a:solidFill>
                  <a:schemeClr val="tx1"/>
                </a:solidFill>
              </a:rPr>
              <a:t>II </a:t>
            </a:r>
            <a:r>
              <a:rPr lang="ru-RU" sz="2000" b="1" dirty="0" smtClean="0">
                <a:solidFill>
                  <a:schemeClr val="tx1"/>
                </a:solidFill>
              </a:rPr>
              <a:t>Организовали административное сопровождение повышения педагогической компетентности в вопросах реализации ФГОС ДО:</a:t>
            </a:r>
          </a:p>
          <a:p>
            <a:pPr marL="400050" indent="-400050">
              <a:buAutoNum type="romanUcPeriod"/>
            </a:pPr>
            <a:endParaRPr lang="ru-RU" sz="2000" b="1" dirty="0" smtClean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sz="2000" dirty="0" smtClean="0"/>
          </a:p>
          <a:p>
            <a:pPr marL="0" indent="0">
              <a:buNone/>
            </a:pPr>
            <a:endParaRPr lang="ru-RU" sz="2400" dirty="0"/>
          </a:p>
        </p:txBody>
      </p:sp>
      <p:sp>
        <p:nvSpPr>
          <p:cNvPr id="2" name="Пятиугольник 1"/>
          <p:cNvSpPr/>
          <p:nvPr/>
        </p:nvSpPr>
        <p:spPr>
          <a:xfrm>
            <a:off x="505317" y="3953153"/>
            <a:ext cx="9562135" cy="805758"/>
          </a:xfrm>
          <a:prstGeom prst="homePlate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 </a:t>
            </a:r>
            <a:r>
              <a:rPr lang="ru-RU" dirty="0">
                <a:solidFill>
                  <a:schemeClr val="tx1"/>
                </a:solidFill>
              </a:rPr>
              <a:t>Скорректировали и реализовали план – график повышения квалификации педагогических кадров в условиях реализации ФГОС. </a:t>
            </a:r>
            <a:endParaRPr lang="ru-RU" dirty="0"/>
          </a:p>
        </p:txBody>
      </p:sp>
      <p:sp>
        <p:nvSpPr>
          <p:cNvPr id="4" name="Пятиугольник 3"/>
          <p:cNvSpPr/>
          <p:nvPr/>
        </p:nvSpPr>
        <p:spPr>
          <a:xfrm>
            <a:off x="505317" y="1313365"/>
            <a:ext cx="9562135" cy="805758"/>
          </a:xfrm>
          <a:prstGeom prst="homePlate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Провели </a:t>
            </a:r>
            <a:r>
              <a:rPr lang="ru-RU" dirty="0">
                <a:solidFill>
                  <a:schemeClr val="tx1"/>
                </a:solidFill>
              </a:rPr>
              <a:t>оценку готовности учреждения и педагогического коллектива к введению ФГОС </a:t>
            </a:r>
            <a:r>
              <a:rPr lang="ru-RU" dirty="0" smtClean="0">
                <a:solidFill>
                  <a:schemeClr val="tx1"/>
                </a:solidFill>
              </a:rPr>
              <a:t>ДО,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5" name="Пятиугольник 4"/>
          <p:cNvSpPr/>
          <p:nvPr/>
        </p:nvSpPr>
        <p:spPr>
          <a:xfrm>
            <a:off x="505318" y="2238951"/>
            <a:ext cx="9562135" cy="805758"/>
          </a:xfrm>
          <a:prstGeom prst="homePlate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>
                <a:solidFill>
                  <a:schemeClr val="tx1"/>
                </a:solidFill>
              </a:rPr>
              <a:t>Создали рабочую группу по подготовке к реализации ФГОС </a:t>
            </a:r>
            <a:r>
              <a:rPr lang="ru-RU" dirty="0" smtClean="0">
                <a:solidFill>
                  <a:schemeClr val="tx1"/>
                </a:solidFill>
              </a:rPr>
              <a:t>ДО, </a:t>
            </a:r>
            <a:r>
              <a:rPr lang="ru-RU" dirty="0">
                <a:solidFill>
                  <a:schemeClr val="tx1"/>
                </a:solidFill>
              </a:rPr>
              <a:t>разработали план работы группы с общим сбором не реже 1 раза в месяц,</a:t>
            </a:r>
          </a:p>
          <a:p>
            <a:endParaRPr lang="ru-RU" dirty="0"/>
          </a:p>
        </p:txBody>
      </p:sp>
      <p:sp>
        <p:nvSpPr>
          <p:cNvPr id="6" name="Пятиугольник 5"/>
          <p:cNvSpPr/>
          <p:nvPr/>
        </p:nvSpPr>
        <p:spPr>
          <a:xfrm>
            <a:off x="505318" y="4894479"/>
            <a:ext cx="9562135" cy="805758"/>
          </a:xfrm>
          <a:prstGeom prst="homePlate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Изучили </a:t>
            </a:r>
            <a:r>
              <a:rPr lang="ru-RU" dirty="0">
                <a:solidFill>
                  <a:schemeClr val="tx1"/>
                </a:solidFill>
              </a:rPr>
              <a:t>опыт внедрения ФГОС </a:t>
            </a:r>
            <a:r>
              <a:rPr lang="ru-RU" dirty="0" smtClean="0">
                <a:solidFill>
                  <a:schemeClr val="tx1"/>
                </a:solidFill>
              </a:rPr>
              <a:t>ДО </a:t>
            </a:r>
            <a:r>
              <a:rPr lang="ru-RU" dirty="0">
                <a:solidFill>
                  <a:schemeClr val="tx1"/>
                </a:solidFill>
              </a:rPr>
              <a:t>в других регионах РФ</a:t>
            </a:r>
            <a:r>
              <a:rPr lang="ru-RU" dirty="0" smtClean="0">
                <a:solidFill>
                  <a:schemeClr val="tx1"/>
                </a:solidFill>
              </a:rPr>
              <a:t>,</a:t>
            </a:r>
            <a:endParaRPr lang="ru-RU" dirty="0"/>
          </a:p>
        </p:txBody>
      </p:sp>
      <p:sp>
        <p:nvSpPr>
          <p:cNvPr id="7" name="Пятиугольник 6"/>
          <p:cNvSpPr/>
          <p:nvPr/>
        </p:nvSpPr>
        <p:spPr>
          <a:xfrm>
            <a:off x="-98322" y="3149819"/>
            <a:ext cx="9562135" cy="805758"/>
          </a:xfrm>
          <a:prstGeom prst="homePlate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Реализовали </a:t>
            </a:r>
            <a:r>
              <a:rPr lang="ru-RU" dirty="0">
                <a:solidFill>
                  <a:schemeClr val="tx1"/>
                </a:solidFill>
              </a:rPr>
              <a:t>программу внутреннего </a:t>
            </a:r>
            <a:r>
              <a:rPr lang="ru-RU" dirty="0" err="1">
                <a:solidFill>
                  <a:schemeClr val="tx1"/>
                </a:solidFill>
              </a:rPr>
              <a:t>практико</a:t>
            </a:r>
            <a:r>
              <a:rPr lang="ru-RU" dirty="0">
                <a:solidFill>
                  <a:schemeClr val="tx1"/>
                </a:solidFill>
              </a:rPr>
              <a:t> – направленного семинара «Изучаем и работаем по ФГОС</a:t>
            </a:r>
            <a:r>
              <a:rPr lang="ru-RU" dirty="0" smtClean="0">
                <a:solidFill>
                  <a:schemeClr val="tx1"/>
                </a:solidFill>
              </a:rPr>
              <a:t>»,</a:t>
            </a:r>
            <a:endParaRPr lang="ru-RU" dirty="0">
              <a:solidFill>
                <a:schemeClr val="tx1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8" name="Пятиугольник 7"/>
          <p:cNvSpPr/>
          <p:nvPr/>
        </p:nvSpPr>
        <p:spPr>
          <a:xfrm>
            <a:off x="505318" y="5818663"/>
            <a:ext cx="9562135" cy="805758"/>
          </a:xfrm>
          <a:prstGeom prst="homePlate">
            <a:avLst/>
          </a:prstGeom>
          <a:solidFill>
            <a:schemeClr val="bg1">
              <a:alpha val="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ru-RU" dirty="0" smtClean="0">
                <a:solidFill>
                  <a:schemeClr val="tx1"/>
                </a:solidFill>
              </a:rPr>
              <a:t>Пополнили </a:t>
            </a:r>
            <a:r>
              <a:rPr lang="ru-RU" dirty="0">
                <a:solidFill>
                  <a:schemeClr val="tx1"/>
                </a:solidFill>
              </a:rPr>
              <a:t>методическую библиотеку </a:t>
            </a:r>
            <a:r>
              <a:rPr lang="ru-RU" dirty="0" smtClean="0">
                <a:solidFill>
                  <a:schemeClr val="tx1"/>
                </a:solidFill>
              </a:rPr>
              <a:t>МБДОУ,</a:t>
            </a:r>
            <a:endParaRPr lang="ru-RU" dirty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841466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5318" y="282669"/>
            <a:ext cx="8846912" cy="63716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b="1" dirty="0" smtClean="0">
                <a:solidFill>
                  <a:schemeClr val="tx1"/>
                </a:solidFill>
              </a:rPr>
              <a:t>III </a:t>
            </a:r>
            <a:r>
              <a:rPr lang="ru-RU" sz="2000" b="1" dirty="0" smtClean="0">
                <a:solidFill>
                  <a:schemeClr val="tx1"/>
                </a:solidFill>
              </a:rPr>
              <a:t>Организовали научно – методическое сопровождение повышения педагогической компетентности :</a:t>
            </a:r>
          </a:p>
          <a:p>
            <a:pPr marL="0" indent="0">
              <a:buNone/>
            </a:pPr>
            <a:endParaRPr lang="ru-RU" sz="2000" b="1" dirty="0" smtClean="0">
              <a:solidFill>
                <a:schemeClr val="tx1"/>
              </a:solidFill>
            </a:endParaRPr>
          </a:p>
          <a:p>
            <a:pPr marL="400050" indent="-400050">
              <a:buAutoNum type="romanUcPeriod"/>
            </a:pPr>
            <a:endParaRPr lang="ru-RU" sz="2000" b="1" dirty="0" smtClean="0">
              <a:solidFill>
                <a:schemeClr val="tx1"/>
              </a:solidFill>
            </a:endParaRPr>
          </a:p>
          <a:p>
            <a:pPr>
              <a:buFont typeface="Wingdings" panose="05000000000000000000" pitchFamily="2" charset="2"/>
              <a:buChar char="v"/>
            </a:pPr>
            <a:endParaRPr lang="ru-RU" sz="2400" dirty="0" smtClean="0"/>
          </a:p>
          <a:p>
            <a:pPr marL="0" indent="0">
              <a:buNone/>
            </a:pPr>
            <a:endParaRPr lang="ru-RU" sz="2400" dirty="0"/>
          </a:p>
        </p:txBody>
      </p:sp>
      <p:sp>
        <p:nvSpPr>
          <p:cNvPr id="2" name="Пятиугольник 1"/>
          <p:cNvSpPr/>
          <p:nvPr/>
        </p:nvSpPr>
        <p:spPr>
          <a:xfrm>
            <a:off x="324249" y="1196065"/>
            <a:ext cx="9027981" cy="1122629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dirty="0" smtClean="0"/>
              <a:t>Провели диагностику образовательных потребностей  и профессиональных затруднений педагогов ДОУ</a:t>
            </a:r>
            <a:endParaRPr lang="ru-RU" sz="2000" dirty="0"/>
          </a:p>
        </p:txBody>
      </p:sp>
      <p:sp>
        <p:nvSpPr>
          <p:cNvPr id="4" name="Пятиугольник 3"/>
          <p:cNvSpPr/>
          <p:nvPr/>
        </p:nvSpPr>
        <p:spPr>
          <a:xfrm>
            <a:off x="585290" y="2469585"/>
            <a:ext cx="9027981" cy="1122629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dirty="0" smtClean="0"/>
              <a:t>Ввели в комплексно – целевой план и реализовали систему педагогических мероприятий по актуальным вопросам перехода на ФГОС ДО</a:t>
            </a:r>
            <a:endParaRPr lang="ru-RU" sz="2000" dirty="0"/>
          </a:p>
        </p:txBody>
      </p:sp>
      <p:sp>
        <p:nvSpPr>
          <p:cNvPr id="5" name="Пятиугольник 4"/>
          <p:cNvSpPr/>
          <p:nvPr/>
        </p:nvSpPr>
        <p:spPr>
          <a:xfrm>
            <a:off x="775413" y="3811509"/>
            <a:ext cx="9027981" cy="1122629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dirty="0" smtClean="0"/>
              <a:t>Обобщили опыт реализации ФГОС ДО педагогическим коллективом МБДОУ и педагогами РТ</a:t>
            </a:r>
            <a:endParaRPr lang="ru-RU" sz="2000" dirty="0"/>
          </a:p>
        </p:txBody>
      </p:sp>
      <p:sp>
        <p:nvSpPr>
          <p:cNvPr id="6" name="Пятиугольник 5"/>
          <p:cNvSpPr/>
          <p:nvPr/>
        </p:nvSpPr>
        <p:spPr>
          <a:xfrm>
            <a:off x="840296" y="5217815"/>
            <a:ext cx="9027981" cy="1122629"/>
          </a:xfrm>
          <a:prstGeom prst="homePlat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ru-RU" sz="2000" dirty="0" smtClean="0"/>
              <a:t>Организовали обмен положительным опытом педагогов МБДОУ по вопросам введения ФГОС (отчёты, презентации, открытые просмотры, консультации)</a:t>
            </a:r>
            <a:endParaRPr lang="ru-RU" sz="20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9356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4" grpId="0" animBg="1"/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05318" y="282669"/>
            <a:ext cx="8846912" cy="63716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000" b="1" dirty="0" smtClean="0">
                <a:solidFill>
                  <a:schemeClr val="tx1"/>
                </a:solidFill>
              </a:rPr>
              <a:t>IV </a:t>
            </a:r>
            <a:r>
              <a:rPr lang="ru-RU" sz="2000" b="1" dirty="0" smtClean="0">
                <a:solidFill>
                  <a:schemeClr val="tx1"/>
                </a:solidFill>
              </a:rPr>
              <a:t>Информационное и материально – техническое обеспечение процесса:</a:t>
            </a:r>
          </a:p>
          <a:p>
            <a:pPr marL="0" indent="0">
              <a:buNone/>
            </a:pPr>
            <a:endParaRPr lang="ru-RU" sz="2000" b="1" dirty="0" smtClean="0">
              <a:solidFill>
                <a:schemeClr val="tx1"/>
              </a:solidFill>
            </a:endParaRPr>
          </a:p>
        </p:txBody>
      </p:sp>
      <p:sp>
        <p:nvSpPr>
          <p:cNvPr id="4" name="6-конечная звезда 3"/>
          <p:cNvSpPr/>
          <p:nvPr/>
        </p:nvSpPr>
        <p:spPr>
          <a:xfrm>
            <a:off x="170340" y="1099996"/>
            <a:ext cx="3016480" cy="2697933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Размещение материалов работы на сайте МБДОУ </a:t>
            </a:r>
            <a:endParaRPr lang="ru-RU" dirty="0"/>
          </a:p>
        </p:txBody>
      </p:sp>
      <p:sp>
        <p:nvSpPr>
          <p:cNvPr id="5" name="6-конечная звезда 4"/>
          <p:cNvSpPr/>
          <p:nvPr/>
        </p:nvSpPr>
        <p:spPr>
          <a:xfrm>
            <a:off x="3598753" y="1856840"/>
            <a:ext cx="3100646" cy="2890066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Информирование родителей /собрания, консультации, стенды/</a:t>
            </a:r>
            <a:endParaRPr lang="ru-RU" dirty="0"/>
          </a:p>
        </p:txBody>
      </p:sp>
      <p:sp>
        <p:nvSpPr>
          <p:cNvPr id="6" name="6-конечная звезда 5"/>
          <p:cNvSpPr/>
          <p:nvPr/>
        </p:nvSpPr>
        <p:spPr>
          <a:xfrm>
            <a:off x="6699399" y="3797929"/>
            <a:ext cx="3208111" cy="2832225"/>
          </a:xfrm>
          <a:prstGeom prst="star6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Обеспечение публичной отчётности о ходе и результатах работы</a:t>
            </a:r>
            <a:endParaRPr lang="ru-RU" dirty="0"/>
          </a:p>
        </p:txBody>
      </p:sp>
      <p:sp>
        <p:nvSpPr>
          <p:cNvPr id="7" name="7-конечная звезда 6"/>
          <p:cNvSpPr/>
          <p:nvPr/>
        </p:nvSpPr>
        <p:spPr>
          <a:xfrm>
            <a:off x="241426" y="3911097"/>
            <a:ext cx="4160065" cy="2856368"/>
          </a:xfrm>
          <a:prstGeom prst="star7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Анализ материально – технического  и методического обеспечения с позиций требований ФГОС ДО</a:t>
            </a:r>
            <a:endParaRPr lang="ru-RU" dirty="0"/>
          </a:p>
        </p:txBody>
      </p:sp>
      <p:sp>
        <p:nvSpPr>
          <p:cNvPr id="8" name="7-конечная звезда 7"/>
          <p:cNvSpPr/>
          <p:nvPr/>
        </p:nvSpPr>
        <p:spPr>
          <a:xfrm>
            <a:off x="6479096" y="874036"/>
            <a:ext cx="3046491" cy="2371253"/>
          </a:xfrm>
          <a:prstGeom prst="star7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Обеспечение соответствия предметно – пространственной среды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476416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9734" y="309241"/>
            <a:ext cx="8596668" cy="13208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Несомненно, не все проекты реализованы. В ближайшей перспективе планируется:</a:t>
            </a:r>
            <a:endParaRPr lang="ru-RU" dirty="0"/>
          </a:p>
        </p:txBody>
      </p:sp>
      <p:sp>
        <p:nvSpPr>
          <p:cNvPr id="8" name="Пятиугольник 7"/>
          <p:cNvSpPr/>
          <p:nvPr/>
        </p:nvSpPr>
        <p:spPr>
          <a:xfrm>
            <a:off x="968721" y="1747320"/>
            <a:ext cx="8845235" cy="1113576"/>
          </a:xfrm>
          <a:prstGeom prst="homePlate">
            <a:avLst/>
          </a:prstGeom>
          <a:ln w="79375" cmpd="tri">
            <a:solidFill>
              <a:schemeClr val="accent2">
                <a:lumMod val="60000"/>
                <a:lumOff val="40000"/>
              </a:schemeClr>
            </a:solidFill>
            <a:prstDash val="soli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/>
              <a:t>Разработка Образовательной Программы МБДОУ Сабинский детский сад №4 «Кынгырау» на основе Примерной Образовательной программы.</a:t>
            </a:r>
            <a:endParaRPr lang="ru-RU" dirty="0"/>
          </a:p>
        </p:txBody>
      </p:sp>
      <p:sp>
        <p:nvSpPr>
          <p:cNvPr id="10" name="Пятиугольник 9"/>
          <p:cNvSpPr/>
          <p:nvPr/>
        </p:nvSpPr>
        <p:spPr>
          <a:xfrm>
            <a:off x="968721" y="3138585"/>
            <a:ext cx="8845235" cy="1113576"/>
          </a:xfrm>
          <a:prstGeom prst="homePlate">
            <a:avLst/>
          </a:prstGeom>
          <a:ln w="79375" cmpd="tri">
            <a:solidFill>
              <a:schemeClr val="accent2">
                <a:lumMod val="60000"/>
                <a:lumOff val="40000"/>
              </a:schemeClr>
            </a:solidFill>
            <a:prstDash val="soli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/>
              <a:t>Дальнейшее совершенствование предметно – пространственной развивающей среды МБДОУ.</a:t>
            </a:r>
            <a:endParaRPr lang="ru-RU" dirty="0"/>
          </a:p>
        </p:txBody>
      </p:sp>
      <p:sp>
        <p:nvSpPr>
          <p:cNvPr id="12" name="Пятиугольник 11"/>
          <p:cNvSpPr/>
          <p:nvPr/>
        </p:nvSpPr>
        <p:spPr>
          <a:xfrm>
            <a:off x="968721" y="4529850"/>
            <a:ext cx="8845235" cy="1113576"/>
          </a:xfrm>
          <a:prstGeom prst="homePlate">
            <a:avLst/>
          </a:prstGeom>
          <a:ln w="79375" cmpd="tri">
            <a:solidFill>
              <a:schemeClr val="accent2">
                <a:lumMod val="60000"/>
                <a:lumOff val="40000"/>
              </a:schemeClr>
            </a:solidFill>
            <a:prstDash val="solid"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ru-RU" dirty="0" smtClean="0"/>
              <a:t>Обобщение и распространение положительного педагогического опыта работы в рамках ФГОС ДО.</a:t>
            </a:r>
            <a:endParaRPr lang="ru-RU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7968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12313" y="1189022"/>
            <a:ext cx="8596668" cy="1320800"/>
          </a:xfrm>
        </p:spPr>
        <p:txBody>
          <a:bodyPr>
            <a:noAutofit/>
          </a:bodyPr>
          <a:lstStyle/>
          <a:p>
            <a:pPr algn="ctr"/>
            <a:r>
              <a:rPr lang="ru-RU" sz="6000" dirty="0" smtClean="0"/>
              <a:t>Спасибо за внимание!</a:t>
            </a:r>
            <a:endParaRPr lang="ru-RU" sz="6000" dirty="0"/>
          </a:p>
        </p:txBody>
      </p:sp>
      <p:pic>
        <p:nvPicPr>
          <p:cNvPr id="2050" name="Picture 2" descr="http://clipartika.com/uploads/posts/1396423140_0uzj4iyqecbfso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060" y="3342991"/>
            <a:ext cx="4762500" cy="2971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2307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25000"/>
    </mc:Choice>
    <mc:Fallback>
      <p:transition spd="slow" advClick="0" advTm="25000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4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7|1.8|2|1.6|4.1|1.9|5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|6.2|5.8|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5.1|4.5|0.3|5.3|5.4|4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3|5.3|5.9|4.7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5.2|5.1|4.9|6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9|5.1|4.9"/>
</p:tagLst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341</TotalTime>
  <Words>436</Words>
  <Application>Microsoft Office PowerPoint</Application>
  <PresentationFormat>Произвольный</PresentationFormat>
  <Paragraphs>53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Грань</vt:lpstr>
      <vt:lpstr>Презентация PowerPoint</vt:lpstr>
      <vt:lpstr>Творческий  отчёт  о деятельности базовой площадки по внедрению  ФГОС ДО МБДОУ Сабинский детский сад №4 «Кынгырау».</vt:lpstr>
      <vt:lpstr>Когда «Кынгырау» стал базовой площадкой по внедрению ФГОС ДО, мы призадумались… С чего начать? Что делать? И в какой последовательности?...</vt:lpstr>
      <vt:lpstr>Но, глаза бояться , а руки делают. Первым делом мы </vt:lpstr>
      <vt:lpstr>За время работы мы добились следующих результатов:</vt:lpstr>
      <vt:lpstr>Презентация PowerPoint</vt:lpstr>
      <vt:lpstr>Презентация PowerPoint</vt:lpstr>
      <vt:lpstr>Презентация PowerPoint</vt:lpstr>
      <vt:lpstr>Несомненно, не все проекты реализованы. В ближайшей перспективе планируется:</vt:lpstr>
      <vt:lpstr>Спасибо за внимание!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Садик №4</cp:lastModifiedBy>
  <cp:revision>33</cp:revision>
  <dcterms:created xsi:type="dcterms:W3CDTF">2015-08-06T02:15:54Z</dcterms:created>
  <dcterms:modified xsi:type="dcterms:W3CDTF">2016-08-17T05:09:43Z</dcterms:modified>
</cp:coreProperties>
</file>